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35" r:id="rId2"/>
    <p:sldId id="346" r:id="rId3"/>
    <p:sldId id="349" r:id="rId4"/>
    <p:sldId id="336" r:id="rId5"/>
    <p:sldId id="342" r:id="rId6"/>
    <p:sldId id="350" r:id="rId7"/>
    <p:sldId id="343" r:id="rId8"/>
    <p:sldId id="345" r:id="rId9"/>
    <p:sldId id="337" r:id="rId10"/>
    <p:sldId id="338" r:id="rId11"/>
    <p:sldId id="339" r:id="rId12"/>
    <p:sldId id="340" r:id="rId13"/>
    <p:sldId id="341" r:id="rId14"/>
    <p:sldId id="348" r:id="rId15"/>
    <p:sldId id="347" r:id="rId1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F459"/>
    <a:srgbClr val="007EFF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6400" autoAdjust="0"/>
  </p:normalViewPr>
  <p:slideViewPr>
    <p:cSldViewPr>
      <p:cViewPr varScale="1">
        <p:scale>
          <a:sx n="83" d="100"/>
          <a:sy n="83" d="100"/>
        </p:scale>
        <p:origin x="161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64820"/>
          </a:xfrm>
          <a:prstGeom prst="rect">
            <a:avLst/>
          </a:prstGeom>
        </p:spPr>
        <p:txBody>
          <a:bodyPr vert="horz" lIns="92459" tIns="46231" rIns="92459" bIns="462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64820"/>
          </a:xfrm>
          <a:prstGeom prst="rect">
            <a:avLst/>
          </a:prstGeom>
        </p:spPr>
        <p:txBody>
          <a:bodyPr vert="horz" lIns="92459" tIns="46231" rIns="92459" bIns="46231" rtlCol="0"/>
          <a:lstStyle>
            <a:lvl1pPr algn="r">
              <a:defRPr sz="1200"/>
            </a:lvl1pPr>
          </a:lstStyle>
          <a:p>
            <a:fld id="{24537C9B-01A3-40D4-991E-0C59259B1C3E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9" tIns="46231" rIns="92459" bIns="462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2"/>
            <a:ext cx="5486400" cy="4183380"/>
          </a:xfrm>
          <a:prstGeom prst="rect">
            <a:avLst/>
          </a:prstGeom>
        </p:spPr>
        <p:txBody>
          <a:bodyPr vert="horz" lIns="92459" tIns="46231" rIns="92459" bIns="462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2971800" cy="464820"/>
          </a:xfrm>
          <a:prstGeom prst="rect">
            <a:avLst/>
          </a:prstGeom>
        </p:spPr>
        <p:txBody>
          <a:bodyPr vert="horz" lIns="92459" tIns="46231" rIns="92459" bIns="462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8829967"/>
            <a:ext cx="2971800" cy="464820"/>
          </a:xfrm>
          <a:prstGeom prst="rect">
            <a:avLst/>
          </a:prstGeom>
        </p:spPr>
        <p:txBody>
          <a:bodyPr vert="horz" lIns="92459" tIns="46231" rIns="92459" bIns="46231" rtlCol="0" anchor="b"/>
          <a:lstStyle>
            <a:lvl1pPr algn="r">
              <a:defRPr sz="1200"/>
            </a:lvl1pPr>
          </a:lstStyle>
          <a:p>
            <a:fld id="{08653470-BF72-4474-A5C5-D8EEB83FC5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31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53470-BF72-4474-A5C5-D8EEB83FC56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73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53470-BF72-4474-A5C5-D8EEB83FC56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75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53470-BF72-4474-A5C5-D8EEB83FC56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66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53470-BF72-4474-A5C5-D8EEB83FC56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68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53470-BF72-4474-A5C5-D8EEB83FC56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1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53470-BF72-4474-A5C5-D8EEB83FC56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56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53470-BF72-4474-A5C5-D8EEB83FC56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83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53470-BF72-4474-A5C5-D8EEB83FC56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10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53470-BF72-4474-A5C5-D8EEB83FC56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04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53470-BF72-4474-A5C5-D8EEB83FC56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75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53470-BF72-4474-A5C5-D8EEB83FC56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64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53470-BF72-4474-A5C5-D8EEB83FC56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10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53470-BF72-4474-A5C5-D8EEB83FC56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75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53470-BF72-4474-A5C5-D8EEB83FC56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60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53470-BF72-4474-A5C5-D8EEB83FC56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5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671945"/>
            <a:ext cx="7010400" cy="838200"/>
          </a:xfrm>
        </p:spPr>
        <p:txBody>
          <a:bodyPr anchor="t"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2400"/>
            <a:ext cx="7010400" cy="609600"/>
          </a:xfrm>
        </p:spPr>
        <p:txBody>
          <a:bodyPr anchor="b">
            <a:normAutofit/>
          </a:bodyPr>
          <a:lstStyle>
            <a:lvl1pPr marL="0" indent="0" algn="l">
              <a:buNone/>
              <a:defRPr sz="2800" b="1">
                <a:solidFill>
                  <a:srgbClr val="89898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1371600" y="1676400"/>
            <a:ext cx="2133600" cy="365125"/>
          </a:xfrm>
        </p:spPr>
        <p:txBody>
          <a:bodyPr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Town of Vail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00DE-E0C0-4114-A020-5D35C747A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239000" cy="944562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7239000" cy="4068763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Town of Vail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00DE-E0C0-4114-A020-5D35C747A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239000" cy="944562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7239000" cy="4068763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2057400"/>
            <a:ext cx="2895600" cy="4068763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00DE-E0C0-4114-A020-5D35C747AA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371600" y="671945"/>
            <a:ext cx="7010400" cy="838200"/>
          </a:xfrm>
        </p:spPr>
        <p:txBody>
          <a:bodyPr anchor="t"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371600" y="152400"/>
            <a:ext cx="7010400" cy="609600"/>
          </a:xfrm>
        </p:spPr>
        <p:txBody>
          <a:bodyPr anchor="b">
            <a:normAutofit/>
          </a:bodyPr>
          <a:lstStyle>
            <a:lvl1pPr marL="0" indent="0" algn="l">
              <a:buNone/>
              <a:defRPr sz="2800" b="1">
                <a:solidFill>
                  <a:srgbClr val="89898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2895600" cy="365125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algn="l"/>
            <a:r>
              <a:rPr lang="en-US"/>
              <a:t>Town of Vail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2057400"/>
            <a:ext cx="2895600" cy="4068763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00DE-E0C0-4114-A020-5D35C747AA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371600" y="671945"/>
            <a:ext cx="7010400" cy="838200"/>
          </a:xfrm>
        </p:spPr>
        <p:txBody>
          <a:bodyPr anchor="t"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371600" y="152400"/>
            <a:ext cx="7010400" cy="609600"/>
          </a:xfrm>
        </p:spPr>
        <p:txBody>
          <a:bodyPr anchor="b">
            <a:normAutofit/>
          </a:bodyPr>
          <a:lstStyle>
            <a:lvl1pPr marL="0" indent="0" algn="l">
              <a:buNone/>
              <a:defRPr sz="2800" b="1">
                <a:solidFill>
                  <a:srgbClr val="89898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7802" y="6164249"/>
            <a:ext cx="99917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7239000" cy="4068763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00DE-E0C0-4114-A020-5D35C747AA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371600" y="671945"/>
            <a:ext cx="7010400" cy="838200"/>
          </a:xfrm>
        </p:spPr>
        <p:txBody>
          <a:bodyPr anchor="t"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371600" y="152400"/>
            <a:ext cx="7010400" cy="609600"/>
          </a:xfrm>
        </p:spPr>
        <p:txBody>
          <a:bodyPr anchor="b">
            <a:normAutofit/>
          </a:bodyPr>
          <a:lstStyle>
            <a:lvl1pPr marL="0" indent="0" algn="l">
              <a:buNone/>
              <a:defRPr sz="2800" b="1">
                <a:solidFill>
                  <a:srgbClr val="89898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7802" y="6164249"/>
            <a:ext cx="99917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7239000" cy="4068763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00DE-E0C0-4114-A020-5D35C747AA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371600" y="671945"/>
            <a:ext cx="7010400" cy="838200"/>
          </a:xfrm>
        </p:spPr>
        <p:txBody>
          <a:bodyPr anchor="t"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371600" y="152400"/>
            <a:ext cx="7010400" cy="609600"/>
          </a:xfrm>
        </p:spPr>
        <p:txBody>
          <a:bodyPr anchor="b">
            <a:normAutofit/>
          </a:bodyPr>
          <a:lstStyle>
            <a:lvl1pPr marL="0" indent="0" algn="l">
              <a:buNone/>
              <a:defRPr sz="2800" b="1">
                <a:solidFill>
                  <a:srgbClr val="89898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2895600" cy="365125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algn="l"/>
            <a:r>
              <a:rPr lang="en-US"/>
              <a:t>Town of Vail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239000" cy="944562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2895600" cy="365125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algn="l"/>
            <a:r>
              <a:rPr lang="en-US"/>
              <a:t>Town of Vail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239000" cy="944562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7802" y="6164249"/>
            <a:ext cx="99917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3152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Town of Vail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6330" y="63840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400DE-E0C0-4114-A020-5D35C747A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5" r:id="rId5"/>
    <p:sldLayoutId id="2147483662" r:id="rId6"/>
    <p:sldLayoutId id="2147483663" r:id="rId7"/>
    <p:sldLayoutId id="2147483664" r:id="rId8"/>
    <p:sldLayoutId id="2147483666" r:id="rId9"/>
    <p:sldLayoutId id="2147483655" r:id="rId1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800"/>
        </a:spcAft>
        <a:buFont typeface="Arial" pitchFamily="34" charset="0"/>
        <a:buNone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228600" indent="635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9215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Wooden houses with one house standing out with its orange and red color">
            <a:extLst>
              <a:ext uri="{FF2B5EF4-FFF2-40B4-BE49-F238E27FC236}">
                <a16:creationId xmlns:a16="http://schemas.microsoft.com/office/drawing/2014/main" id="{DABCCFBA-6802-4347-A7E8-C727AB2CE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2578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D01BC3-91E2-4299-8436-73988C367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Town of Vail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F1C399-E886-4F8A-A2D3-4C5EC40CF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00DE-E0C0-4114-A020-5D35C747AAD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2600ECCA-F265-4F42-9275-E1844D4556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en-US" sz="1800" b="0" dirty="0">
              <a:solidFill>
                <a:schemeClr val="bg1"/>
              </a:solidFill>
            </a:endParaRPr>
          </a:p>
          <a:p>
            <a:pPr algn="ctr"/>
            <a:r>
              <a:rPr lang="en-US" sz="2000" b="0" dirty="0">
                <a:solidFill>
                  <a:schemeClr val="bg1"/>
                </a:solidFill>
              </a:rPr>
              <a:t>Revised Short-Term Rental Ordinance Changes</a:t>
            </a:r>
          </a:p>
        </p:txBody>
      </p:sp>
    </p:spTree>
    <p:extLst>
      <p:ext uri="{BB962C8B-B14F-4D97-AF65-F5344CB8AC3E}">
        <p14:creationId xmlns:p14="http://schemas.microsoft.com/office/powerpoint/2010/main" val="2260908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 descr="TOV Final Generic Logo_RGB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19800"/>
            <a:ext cx="1295400" cy="58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228600" y="6223468"/>
            <a:ext cx="78486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itle 8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en-US" sz="1800" b="0" dirty="0">
              <a:solidFill>
                <a:schemeClr val="bg1"/>
              </a:solidFill>
            </a:endParaRPr>
          </a:p>
          <a:p>
            <a:pPr algn="ctr"/>
            <a:r>
              <a:rPr lang="en-US" sz="2000" b="0" dirty="0">
                <a:solidFill>
                  <a:schemeClr val="bg1"/>
                </a:solidFill>
              </a:rPr>
              <a:t>Fire Department Inspection Checklist (1)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3417F1-3BB7-4746-AEB8-B08D27195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" y="914400"/>
            <a:ext cx="7848600" cy="5238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B94C70-70A6-410C-966E-297FA5BA070F}"/>
              </a:ext>
            </a:extLst>
          </p:cNvPr>
          <p:cNvSpPr txBox="1"/>
          <p:nvPr/>
        </p:nvSpPr>
        <p:spPr>
          <a:xfrm>
            <a:off x="152400" y="6372891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 Ordinance Changes |   Finance   |  10/27/2022</a:t>
            </a:r>
          </a:p>
          <a:p>
            <a:pPr lvl="0">
              <a:defRPr/>
            </a:pP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8326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 descr="TOV Final Generic Logo_RGB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19800"/>
            <a:ext cx="1295400" cy="58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228600" y="6223468"/>
            <a:ext cx="78486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itle 8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en-US" sz="1800" b="0" dirty="0">
              <a:solidFill>
                <a:schemeClr val="bg1"/>
              </a:solidFill>
            </a:endParaRPr>
          </a:p>
          <a:p>
            <a:pPr algn="ctr"/>
            <a:r>
              <a:rPr lang="en-US" sz="2000" b="0" dirty="0">
                <a:solidFill>
                  <a:schemeClr val="bg1"/>
                </a:solidFill>
              </a:rPr>
              <a:t>Fire Department Inspection Checklist (2)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9A7BA1-3E70-4EF4-B9D4-DDFD702C0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593" y="924634"/>
            <a:ext cx="8382847" cy="19407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8FE889-8516-40BB-8040-BE99983BBE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593" y="2778108"/>
            <a:ext cx="7913698" cy="30854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11006C-AB90-475B-9090-7EEADCA510BA}"/>
              </a:ext>
            </a:extLst>
          </p:cNvPr>
          <p:cNvSpPr txBox="1"/>
          <p:nvPr/>
        </p:nvSpPr>
        <p:spPr>
          <a:xfrm>
            <a:off x="152400" y="6372891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 Ordinance Changes |   Finance   |  10/27/2022</a:t>
            </a:r>
          </a:p>
          <a:p>
            <a:pPr lvl="0">
              <a:defRPr/>
            </a:pP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60614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 descr="TOV Final Generic Logo_RGB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19800"/>
            <a:ext cx="1295400" cy="58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228600" y="6223468"/>
            <a:ext cx="78486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itle 8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en-US" sz="1800" b="0" dirty="0">
              <a:solidFill>
                <a:schemeClr val="bg1"/>
              </a:solidFill>
            </a:endParaRPr>
          </a:p>
          <a:p>
            <a:pPr algn="ctr"/>
            <a:r>
              <a:rPr lang="en-US" sz="2000" b="0" dirty="0">
                <a:solidFill>
                  <a:schemeClr val="bg1"/>
                </a:solidFill>
              </a:rPr>
              <a:t>Fire Department Inspection Checklist (3)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3B3604-AEFD-4AD1-B8B3-A07A31487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42" y="959807"/>
            <a:ext cx="7859716" cy="27860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D2F986-29E7-460D-9EB2-043F0A0178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142" y="3745867"/>
            <a:ext cx="7894329" cy="20029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2C9211-DEEE-4CE3-B3D5-F44D3A6308A6}"/>
              </a:ext>
            </a:extLst>
          </p:cNvPr>
          <p:cNvSpPr txBox="1"/>
          <p:nvPr/>
        </p:nvSpPr>
        <p:spPr>
          <a:xfrm>
            <a:off x="152400" y="6372891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 Ordinance Changes |   Finance   |  10/27/2022</a:t>
            </a:r>
          </a:p>
          <a:p>
            <a:pPr lvl="0">
              <a:defRPr/>
            </a:pP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7769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 descr="TOV Final Generic Logo_RGB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19800"/>
            <a:ext cx="1295400" cy="58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228600" y="6223468"/>
            <a:ext cx="78486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itle 8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en-US" sz="1800" b="0" dirty="0">
              <a:solidFill>
                <a:schemeClr val="bg1"/>
              </a:solidFill>
            </a:endParaRPr>
          </a:p>
          <a:p>
            <a:pPr algn="ctr"/>
            <a:r>
              <a:rPr lang="en-US" sz="2000" b="0" dirty="0">
                <a:solidFill>
                  <a:schemeClr val="bg1"/>
                </a:solidFill>
              </a:rPr>
              <a:t>Fire Department Inspection Checklist (4)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AABCB6-4B8C-4FB3-91FF-538D8B394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5" y="1101191"/>
            <a:ext cx="8524875" cy="3714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A0A572-8C05-427E-8B70-7B9B9180F4E0}"/>
              </a:ext>
            </a:extLst>
          </p:cNvPr>
          <p:cNvSpPr txBox="1"/>
          <p:nvPr/>
        </p:nvSpPr>
        <p:spPr>
          <a:xfrm>
            <a:off x="152400" y="6372891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 Ordinance Changes |   Finance   |  10/27/2022</a:t>
            </a:r>
          </a:p>
          <a:p>
            <a:pPr lvl="0">
              <a:defRPr/>
            </a:pP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34298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 descr="TOV Final Generic Logo_RGB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19800"/>
            <a:ext cx="1295400" cy="58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228600" y="6223468"/>
            <a:ext cx="78486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itle 8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en-US" sz="1800" b="0" dirty="0">
              <a:solidFill>
                <a:schemeClr val="bg1"/>
              </a:solidFill>
            </a:endParaRPr>
          </a:p>
          <a:p>
            <a:pPr algn="ctr"/>
            <a:r>
              <a:rPr lang="en-US" sz="2000" b="0" dirty="0">
                <a:solidFill>
                  <a:schemeClr val="bg1"/>
                </a:solidFill>
              </a:rPr>
              <a:t>Fire Department Inspection Sign 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73D809-A171-4B6F-86E2-04804A4338D7}"/>
              </a:ext>
            </a:extLst>
          </p:cNvPr>
          <p:cNvSpPr txBox="1"/>
          <p:nvPr/>
        </p:nvSpPr>
        <p:spPr>
          <a:xfrm>
            <a:off x="152400" y="6372891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 Ordinance Changes |   Finance   |  10/27/2022</a:t>
            </a:r>
          </a:p>
          <a:p>
            <a:pPr lvl="0">
              <a:defRPr/>
            </a:pP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9B4AE2-310D-411B-9F36-9839405C3322}"/>
              </a:ext>
            </a:extLst>
          </p:cNvPr>
          <p:cNvSpPr txBox="1"/>
          <p:nvPr/>
        </p:nvSpPr>
        <p:spPr>
          <a:xfrm>
            <a:off x="228600" y="1137009"/>
            <a:ext cx="8610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 to schedule a fire inspection.</a:t>
            </a:r>
          </a:p>
          <a:p>
            <a:pPr marL="731520" indent="-342900">
              <a:buFont typeface="Wingdings" panose="05000000000000000000" pitchFamily="2" charset="2"/>
              <a:buChar char="§"/>
            </a:pPr>
            <a:r>
              <a:rPr lang="en-US" sz="2400" dirty="0"/>
              <a:t>Complete </a:t>
            </a:r>
            <a:r>
              <a:rPr lang="en-US" sz="2400" i="1" dirty="0"/>
              <a:t>Community Connect Property Information</a:t>
            </a:r>
          </a:p>
          <a:p>
            <a:pPr marL="731520" indent="-342900">
              <a:buFont typeface="Wingdings" panose="05000000000000000000" pitchFamily="2" charset="2"/>
              <a:buChar char="§"/>
            </a:pPr>
            <a:r>
              <a:rPr lang="en-US" sz="2400" dirty="0"/>
              <a:t>Schedule appointment on </a:t>
            </a:r>
            <a:r>
              <a:rPr lang="en-US" sz="2400" i="1" dirty="0"/>
              <a:t>Acuity. (this will be available on January 1</a:t>
            </a:r>
            <a:r>
              <a:rPr lang="en-US" sz="2400" i="1" baseline="30000" dirty="0"/>
              <a:t>st</a:t>
            </a:r>
            <a:r>
              <a:rPr lang="en-US" sz="2400" i="1" dirty="0"/>
              <a:t>, 2023.)</a:t>
            </a:r>
          </a:p>
          <a:p>
            <a:pPr marL="731520" indent="-342900">
              <a:buFont typeface="Wingdings" panose="05000000000000000000" pitchFamily="2" charset="2"/>
              <a:buChar char="§"/>
            </a:pPr>
            <a:endParaRPr lang="en-US" sz="2400" i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869200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 descr="TOV Final Generic Logo_RGB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19800"/>
            <a:ext cx="1295400" cy="58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228600" y="6223468"/>
            <a:ext cx="78486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itle 8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en-US" sz="1800" b="0" dirty="0">
              <a:solidFill>
                <a:schemeClr val="bg1"/>
              </a:solidFill>
            </a:endParaRPr>
          </a:p>
          <a:p>
            <a:pPr algn="ctr"/>
            <a:r>
              <a:rPr lang="en-US" sz="2000" b="0" dirty="0">
                <a:solidFill>
                  <a:schemeClr val="bg1"/>
                </a:solidFill>
              </a:rPr>
              <a:t>End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BEE7CC-54F4-4805-9D45-F0894BABEE57}"/>
              </a:ext>
            </a:extLst>
          </p:cNvPr>
          <p:cNvSpPr txBox="1"/>
          <p:nvPr/>
        </p:nvSpPr>
        <p:spPr>
          <a:xfrm>
            <a:off x="3780084" y="3198167"/>
            <a:ext cx="1583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Questions?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A1D7F0-91FB-4175-97C5-AA921228FC11}"/>
              </a:ext>
            </a:extLst>
          </p:cNvPr>
          <p:cNvSpPr txBox="1"/>
          <p:nvPr/>
        </p:nvSpPr>
        <p:spPr>
          <a:xfrm>
            <a:off x="152400" y="6372891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 Ordinance Changes |   Finance   |  10/27/2022</a:t>
            </a:r>
          </a:p>
          <a:p>
            <a:pPr lvl="0">
              <a:defRPr/>
            </a:pP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9743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 descr="TOV Final Generic Logo_RGB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19800"/>
            <a:ext cx="1295400" cy="58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2400" y="6372891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 Ordinance Changes |   Finance   |  10/27/2022</a:t>
            </a:r>
          </a:p>
          <a:p>
            <a:pPr lvl="0">
              <a:defRPr/>
            </a:pP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228600" y="6223468"/>
            <a:ext cx="78486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itle 8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en-US" sz="1800" b="0" dirty="0">
              <a:solidFill>
                <a:schemeClr val="bg1"/>
              </a:solidFill>
            </a:endParaRPr>
          </a:p>
          <a:p>
            <a:pPr algn="ctr"/>
            <a:r>
              <a:rPr lang="en-US" sz="2000" b="0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B2D78B-1A45-4CAF-9932-88FAD715B30C}"/>
              </a:ext>
            </a:extLst>
          </p:cNvPr>
          <p:cNvSpPr txBox="1"/>
          <p:nvPr/>
        </p:nvSpPr>
        <p:spPr>
          <a:xfrm>
            <a:off x="169985" y="1014766"/>
            <a:ext cx="882161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Differences between the current ordinance and the new ordinance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Short-term rental insurance coverage requirement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Exterior signage requirement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Changes in the fine schedule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Local representative change for on-site property managers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Fire Inspections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Inspection Scheduling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44068821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 descr="TOV Final Generic Logo_RGB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19800"/>
            <a:ext cx="1295400" cy="58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228600" y="6223468"/>
            <a:ext cx="78486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itle 8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en-US" sz="1800" b="0" dirty="0">
              <a:solidFill>
                <a:schemeClr val="bg1"/>
              </a:solidFill>
            </a:endParaRPr>
          </a:p>
          <a:p>
            <a:pPr algn="ctr"/>
            <a:r>
              <a:rPr lang="en-US" sz="2000" b="0" dirty="0">
                <a:solidFill>
                  <a:schemeClr val="bg1"/>
                </a:solidFill>
              </a:rPr>
              <a:t>Current and New STR Regulations for 2023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B2D78B-1A45-4CAF-9932-88FAD715B30C}"/>
              </a:ext>
            </a:extLst>
          </p:cNvPr>
          <p:cNvSpPr txBox="1"/>
          <p:nvPr/>
        </p:nvSpPr>
        <p:spPr>
          <a:xfrm>
            <a:off x="169985" y="1014766"/>
            <a:ext cx="440201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$150 registration fee, or $10 or $5 for property managers.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Self-compliance affidavit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Local Representative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018BCF-4D5C-4862-98E4-A511FE368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14767"/>
            <a:ext cx="4191000" cy="4994012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2400" dirty="0">
                <a:latin typeface="+mn-lt"/>
              </a:rPr>
              <a:t>New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$260 registration fee, or $50 for 24/7 on-site property managers, who operate the on-site front desk.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Self-compliance affidavit and  </a:t>
            </a:r>
          </a:p>
          <a:p>
            <a:pPr>
              <a:spcAft>
                <a:spcPts val="0"/>
              </a:spcAft>
            </a:pPr>
            <a:r>
              <a:rPr lang="en-US" sz="2400" dirty="0">
                <a:latin typeface="+mn-lt"/>
              </a:rPr>
              <a:t>Inspections (exempt properties in a building with 24/7 on-site management available at all times)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Local Representative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FCC15D-F8B1-415E-A7A1-5EDA0F8FD806}"/>
              </a:ext>
            </a:extLst>
          </p:cNvPr>
          <p:cNvSpPr txBox="1"/>
          <p:nvPr/>
        </p:nvSpPr>
        <p:spPr>
          <a:xfrm>
            <a:off x="152400" y="6372891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 Ordinance Changes |   Finance   |  10/27/2022</a:t>
            </a:r>
          </a:p>
          <a:p>
            <a:pPr lvl="0">
              <a:defRPr/>
            </a:pP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9446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 descr="TOV Final Generic Logo_RGB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19800"/>
            <a:ext cx="1295400" cy="58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228600" y="6223468"/>
            <a:ext cx="78486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itle 8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en-US" sz="1800" b="0" dirty="0">
              <a:solidFill>
                <a:schemeClr val="bg1"/>
              </a:solidFill>
            </a:endParaRPr>
          </a:p>
          <a:p>
            <a:pPr algn="ctr"/>
            <a:r>
              <a:rPr lang="en-US" sz="2000" b="0" dirty="0">
                <a:solidFill>
                  <a:schemeClr val="bg1"/>
                </a:solidFill>
              </a:rPr>
              <a:t>Current and New STR Regulations for 2023</a:t>
            </a:r>
          </a:p>
          <a:p>
            <a:pPr algn="ctr"/>
            <a:r>
              <a:rPr lang="en-US" sz="2000" b="0" dirty="0">
                <a:solidFill>
                  <a:schemeClr val="bg1"/>
                </a:solidFill>
              </a:rPr>
              <a:t>(2)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B2D78B-1A45-4CAF-9932-88FAD715B30C}"/>
              </a:ext>
            </a:extLst>
          </p:cNvPr>
          <p:cNvSpPr txBox="1"/>
          <p:nvPr/>
        </p:nvSpPr>
        <p:spPr>
          <a:xfrm>
            <a:off x="169985" y="1014766"/>
            <a:ext cx="440201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Interior signage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Fines: 1</a:t>
            </a:r>
            <a:r>
              <a:rPr lang="en-US" sz="2400" baseline="30000" dirty="0"/>
              <a:t>st</a:t>
            </a:r>
            <a:r>
              <a:rPr lang="en-US" sz="2400" dirty="0"/>
              <a:t>, $500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- $1,500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- $2,500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4</a:t>
            </a:r>
            <a:r>
              <a:rPr lang="en-US" sz="2400" baseline="30000" dirty="0"/>
              <a:t>th</a:t>
            </a:r>
            <a:r>
              <a:rPr lang="en-US" sz="2400" dirty="0"/>
              <a:t>- Revoked for two year for short-term renting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018BCF-4D5C-4862-98E4-A511FE368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14767"/>
            <a:ext cx="4191000" cy="4855612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2400" dirty="0">
                <a:latin typeface="+mn-lt"/>
              </a:rPr>
              <a:t>New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Interior and Exterior signage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Fines: 1</a:t>
            </a:r>
            <a:r>
              <a:rPr lang="en-US" sz="2400" baseline="30000" dirty="0">
                <a:latin typeface="+mn-lt"/>
              </a:rPr>
              <a:t>st</a:t>
            </a:r>
            <a:r>
              <a:rPr lang="en-US" sz="2400" dirty="0">
                <a:latin typeface="+mn-lt"/>
              </a:rPr>
              <a:t>- $1,500</a:t>
            </a:r>
          </a:p>
          <a:p>
            <a:pPr marL="91440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</a:rPr>
              <a:t>2</a:t>
            </a:r>
            <a:r>
              <a:rPr lang="en-US" sz="2400" baseline="30000" dirty="0">
                <a:latin typeface="+mn-lt"/>
              </a:rPr>
              <a:t>nd</a:t>
            </a:r>
            <a:r>
              <a:rPr lang="en-US" sz="2400" dirty="0">
                <a:latin typeface="+mn-lt"/>
              </a:rPr>
              <a:t>- $2,650</a:t>
            </a:r>
          </a:p>
          <a:p>
            <a:pPr marL="91440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</a:rPr>
              <a:t>3</a:t>
            </a:r>
            <a:r>
              <a:rPr lang="en-US" sz="2400" baseline="30000" dirty="0">
                <a:latin typeface="+mn-lt"/>
              </a:rPr>
              <a:t>rd</a:t>
            </a:r>
            <a:r>
              <a:rPr lang="en-US" sz="2400" dirty="0">
                <a:latin typeface="+mn-lt"/>
              </a:rPr>
              <a:t>- Suspended for three year for short-term renting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Homeowners insurance coverage for short-term renting.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FCC15D-F8B1-415E-A7A1-5EDA0F8FD806}"/>
              </a:ext>
            </a:extLst>
          </p:cNvPr>
          <p:cNvSpPr txBox="1"/>
          <p:nvPr/>
        </p:nvSpPr>
        <p:spPr>
          <a:xfrm>
            <a:off x="152400" y="6372891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 Ordinance Changes |   Finance   |  10/27/2022</a:t>
            </a:r>
          </a:p>
          <a:p>
            <a:pPr lvl="0">
              <a:defRPr/>
            </a:pP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0871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 descr="TOV Final Generic Logo_RGB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19800"/>
            <a:ext cx="1295400" cy="58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228600" y="6223468"/>
            <a:ext cx="78486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itle 8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en-US" sz="1800" b="0" dirty="0">
              <a:solidFill>
                <a:schemeClr val="bg1"/>
              </a:solidFill>
            </a:endParaRPr>
          </a:p>
          <a:p>
            <a:pPr algn="ctr"/>
            <a:r>
              <a:rPr lang="en-US" sz="2000" b="0" dirty="0">
                <a:solidFill>
                  <a:schemeClr val="bg1"/>
                </a:solidFill>
              </a:rPr>
              <a:t>Short-Term Rental Insurance Requirement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ADBD70-7DEF-42F5-B398-B64DB31A6646}"/>
              </a:ext>
            </a:extLst>
          </p:cNvPr>
          <p:cNvSpPr txBox="1"/>
          <p:nvPr/>
        </p:nvSpPr>
        <p:spPr>
          <a:xfrm>
            <a:off x="152400" y="1063823"/>
            <a:ext cx="89154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$1,000,000 minimum liability coverage for short-term rental activity in the form of: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Homeowners insurance policy (must cover STR activities).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Commercial liability insurance.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Or an endorsement to a homeowner’s policy for coverage of STR activities.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Policy must state it covers short-term renting (declarations page/ stating coverage of short-term renting or commercial activity).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Insurance provided by online marketplace facilitators, such as Airbnb and VRBO, do not qualify.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C7CF79-E0CA-4497-AEAA-23C2B9DB1453}"/>
              </a:ext>
            </a:extLst>
          </p:cNvPr>
          <p:cNvSpPr txBox="1"/>
          <p:nvPr/>
        </p:nvSpPr>
        <p:spPr>
          <a:xfrm>
            <a:off x="152400" y="6372891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 Ordinance Changes |   Finance   |  10/27/2022</a:t>
            </a:r>
          </a:p>
          <a:p>
            <a:pPr lvl="0">
              <a:defRPr/>
            </a:pP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98619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 descr="TOV Final Generic Logo_RGB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19800"/>
            <a:ext cx="1295400" cy="58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228600" y="6223468"/>
            <a:ext cx="78486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itle 8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en-US" sz="1800" b="0" dirty="0">
              <a:solidFill>
                <a:schemeClr val="bg1"/>
              </a:solidFill>
            </a:endParaRPr>
          </a:p>
          <a:p>
            <a:pPr algn="ctr"/>
            <a:r>
              <a:rPr lang="en-US" sz="2000" b="0" dirty="0">
                <a:solidFill>
                  <a:schemeClr val="bg1"/>
                </a:solidFill>
              </a:rPr>
              <a:t>Short-Term Rental Insurance (2)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ADBD70-7DEF-42F5-B398-B64DB31A6646}"/>
              </a:ext>
            </a:extLst>
          </p:cNvPr>
          <p:cNvSpPr txBox="1"/>
          <p:nvPr/>
        </p:nvSpPr>
        <p:spPr>
          <a:xfrm>
            <a:off x="152400" y="1063823"/>
            <a:ext cx="8915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Upload during renewal process, or when applying for a new registration.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Please contact your provider on obtaining proper documentation.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Example Insurance Notice: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C7CF79-E0CA-4497-AEAA-23C2B9DB1453}"/>
              </a:ext>
            </a:extLst>
          </p:cNvPr>
          <p:cNvSpPr txBox="1"/>
          <p:nvPr/>
        </p:nvSpPr>
        <p:spPr>
          <a:xfrm>
            <a:off x="152400" y="6372891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 Ordinance Changes |   Finance   |  10/27/2022</a:t>
            </a:r>
          </a:p>
          <a:p>
            <a:pPr lvl="0">
              <a:defRPr/>
            </a:pP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26CBF0-240E-4BA8-97A9-9847D7582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635" y="3146778"/>
            <a:ext cx="7785267" cy="7864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C21C9F-0EF9-463B-AF42-DCF1DE19E4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419" y="4172644"/>
            <a:ext cx="7925487" cy="7803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BF4409-43C1-4B28-8EAA-3F5E0B234A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774" y="3436363"/>
            <a:ext cx="481626" cy="2072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274469-3544-475A-B55D-937CC75C07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702" y="4351135"/>
            <a:ext cx="481626" cy="20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8395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 descr="TOV Final Generic Logo_RGB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19800"/>
            <a:ext cx="1295400" cy="58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228600" y="6223468"/>
            <a:ext cx="78486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itle 8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en-US" sz="1800" b="0" dirty="0">
              <a:solidFill>
                <a:schemeClr val="bg1"/>
              </a:solidFill>
            </a:endParaRPr>
          </a:p>
          <a:p>
            <a:pPr algn="ctr"/>
            <a:r>
              <a:rPr lang="en-US" sz="2000" b="0" dirty="0">
                <a:solidFill>
                  <a:schemeClr val="bg1"/>
                </a:solidFill>
              </a:rPr>
              <a:t>Exterior Signage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ADBD70-7DEF-42F5-B398-B64DB31A6646}"/>
              </a:ext>
            </a:extLst>
          </p:cNvPr>
          <p:cNvSpPr txBox="1"/>
          <p:nvPr/>
        </p:nvSpPr>
        <p:spPr>
          <a:xfrm>
            <a:off x="152400" y="1063823"/>
            <a:ext cx="89154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Must be visible by passerby.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Will have the following information: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Identifying that this property is a short-term rental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Local representative’s contact information.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Town of Vail’s Short-Term Rental Complaint Hotline Phone Number.</a:t>
            </a:r>
          </a:p>
          <a:p>
            <a:pPr marL="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Available on the license account under the section “Licenses.”</a:t>
            </a:r>
          </a:p>
          <a:p>
            <a:pPr marL="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lvl="1"/>
            <a:endParaRPr 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Properties located in a building with 24/7 on-site management available at all times are exempt.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2AE8CB-80CF-4EDC-804E-C3FE6251E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819" y="3886200"/>
            <a:ext cx="6099555" cy="8781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0CAE46-9536-4BED-BAFF-11A1F79A51DF}"/>
              </a:ext>
            </a:extLst>
          </p:cNvPr>
          <p:cNvSpPr txBox="1"/>
          <p:nvPr/>
        </p:nvSpPr>
        <p:spPr>
          <a:xfrm>
            <a:off x="152400" y="6372891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 Ordinance Changes |   Finance   |  10/27/2022</a:t>
            </a:r>
          </a:p>
          <a:p>
            <a:pPr lvl="0">
              <a:defRPr/>
            </a:pP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8754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 descr="TOV Final Generic Logo_RGB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19800"/>
            <a:ext cx="1295400" cy="58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228600" y="6223468"/>
            <a:ext cx="78486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itle 8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en-US" sz="1800" b="0" dirty="0">
              <a:solidFill>
                <a:schemeClr val="bg1"/>
              </a:solidFill>
            </a:endParaRPr>
          </a:p>
          <a:p>
            <a:pPr algn="ctr"/>
            <a:r>
              <a:rPr lang="en-US" sz="2000" b="0" dirty="0">
                <a:solidFill>
                  <a:schemeClr val="bg1"/>
                </a:solidFill>
              </a:rPr>
              <a:t>Local Representative Change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ADBD70-7DEF-42F5-B398-B64DB31A6646}"/>
              </a:ext>
            </a:extLst>
          </p:cNvPr>
          <p:cNvSpPr txBox="1"/>
          <p:nvPr/>
        </p:nvSpPr>
        <p:spPr>
          <a:xfrm>
            <a:off x="152400" y="1063823"/>
            <a:ext cx="8915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Property managers that provide 24/7 on-site management are no longer required to provide a local representative for licensing purposes.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All others still must have a local representative on file.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985B5E-38A4-44B8-9D62-F62C86BC274C}"/>
              </a:ext>
            </a:extLst>
          </p:cNvPr>
          <p:cNvSpPr txBox="1"/>
          <p:nvPr/>
        </p:nvSpPr>
        <p:spPr>
          <a:xfrm>
            <a:off x="152400" y="6372891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 Ordinance Changes |   Finance   |  10/27/2022</a:t>
            </a:r>
          </a:p>
          <a:p>
            <a:pPr lvl="0">
              <a:defRPr/>
            </a:pP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44F3B4-E067-48AA-809F-47D8FA14E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027" y="2758617"/>
            <a:ext cx="2457946" cy="31902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459731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 descr="TOV Final Generic Logo_RGB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19800"/>
            <a:ext cx="1295400" cy="58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228600" y="6223468"/>
            <a:ext cx="78486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itle 8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en-US" sz="1800" b="0" dirty="0">
              <a:solidFill>
                <a:schemeClr val="bg1"/>
              </a:solidFill>
            </a:endParaRPr>
          </a:p>
          <a:p>
            <a:pPr algn="ctr"/>
            <a:r>
              <a:rPr lang="en-US" sz="2000" b="0" dirty="0">
                <a:solidFill>
                  <a:schemeClr val="bg1"/>
                </a:solidFill>
              </a:rPr>
              <a:t>Fire Department Inspections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B2D78B-1A45-4CAF-9932-88FAD715B30C}"/>
              </a:ext>
            </a:extLst>
          </p:cNvPr>
          <p:cNvSpPr txBox="1"/>
          <p:nvPr/>
        </p:nvSpPr>
        <p:spPr>
          <a:xfrm>
            <a:off x="169985" y="1014766"/>
            <a:ext cx="874541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Required Every Three Years (once ever three years) - </a:t>
            </a:r>
            <a:r>
              <a:rPr lang="en-US" sz="2400" dirty="0">
                <a:latin typeface="+mn-lt"/>
              </a:rPr>
              <a:t>properties in a building with 24/7 on-site management available at all times are </a:t>
            </a:r>
            <a:r>
              <a:rPr lang="en-US" sz="2400" dirty="0"/>
              <a:t>exempt.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Each owner or property manager will need to upload approval document online.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Inspection approval is needed before completing a new license application.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Current registrations will have the task available for the first three years until uploaded and accepted.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Inspection check list available online at: vailgov.com/government/departments/finance/short-term-rentals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BEEC6A-E0BB-4041-B47A-B6097F286678}"/>
              </a:ext>
            </a:extLst>
          </p:cNvPr>
          <p:cNvSpPr txBox="1"/>
          <p:nvPr/>
        </p:nvSpPr>
        <p:spPr>
          <a:xfrm>
            <a:off x="152400" y="6372891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 Ordinance Changes |   Finance   |  10/27/2022</a:t>
            </a:r>
          </a:p>
          <a:p>
            <a:pPr lvl="0">
              <a:defRPr/>
            </a:pP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0768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7016</TotalTime>
  <Words>653</Words>
  <Application>Microsoft Office PowerPoint</Application>
  <PresentationFormat>On-screen Show (4:3)</PresentationFormat>
  <Paragraphs>135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aad</dc:creator>
  <cp:lastModifiedBy>Matthew VanEyll</cp:lastModifiedBy>
  <cp:revision>746</cp:revision>
  <cp:lastPrinted>2021-07-07T15:16:45Z</cp:lastPrinted>
  <dcterms:created xsi:type="dcterms:W3CDTF">2016-04-13T21:03:43Z</dcterms:created>
  <dcterms:modified xsi:type="dcterms:W3CDTF">2022-10-31T19:04:24Z</dcterms:modified>
</cp:coreProperties>
</file>